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4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5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8" r:id="rId4"/>
    <p:sldMasterId id="2147483661" r:id="rId5"/>
    <p:sldMasterId id="2147483755" r:id="rId6"/>
    <p:sldMasterId id="2147483799" r:id="rId7"/>
    <p:sldMasterId id="2147483843" r:id="rId8"/>
    <p:sldMasterId id="2147483887" r:id="rId9"/>
  </p:sldMasterIdLst>
  <p:notesMasterIdLst>
    <p:notesMasterId r:id="rId50"/>
  </p:notesMasterIdLst>
  <p:handoutMasterIdLst>
    <p:handoutMasterId r:id="rId51"/>
  </p:handoutMasterIdLst>
  <p:sldIdLst>
    <p:sldId id="260" r:id="rId10"/>
    <p:sldId id="319" r:id="rId11"/>
    <p:sldId id="375" r:id="rId12"/>
    <p:sldId id="343" r:id="rId13"/>
    <p:sldId id="377" r:id="rId14"/>
    <p:sldId id="378" r:id="rId15"/>
    <p:sldId id="376" r:id="rId16"/>
    <p:sldId id="379" r:id="rId17"/>
    <p:sldId id="434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2" r:id="rId30"/>
    <p:sldId id="393" r:id="rId31"/>
    <p:sldId id="394" r:id="rId32"/>
    <p:sldId id="396" r:id="rId33"/>
    <p:sldId id="398" r:id="rId34"/>
    <p:sldId id="399" r:id="rId35"/>
    <p:sldId id="400" r:id="rId36"/>
    <p:sldId id="401" r:id="rId37"/>
    <p:sldId id="404" r:id="rId38"/>
    <p:sldId id="402" r:id="rId39"/>
    <p:sldId id="403" r:id="rId40"/>
    <p:sldId id="405" r:id="rId41"/>
    <p:sldId id="406" r:id="rId42"/>
    <p:sldId id="407" r:id="rId43"/>
    <p:sldId id="408" r:id="rId44"/>
    <p:sldId id="410" r:id="rId45"/>
    <p:sldId id="411" r:id="rId46"/>
    <p:sldId id="412" r:id="rId47"/>
    <p:sldId id="413" r:id="rId48"/>
    <p:sldId id="351" r:id="rId49"/>
  </p:sldIdLst>
  <p:sldSz cx="24387175" cy="13716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C3C536-1268-4B7C-1C84-0AC67BB62333}" name="Janet Chen" initials="JC" userId="S::Janet.Chen@itechart-group.com::4ec262f5-edb9-4911-a36d-044c53ddc4e1" providerId="AD"/>
  <p188:author id="{52594F65-9D3C-E4E1-8C8B-8D4775A634D1}" name="Jenny Makarchik" initials="JM" userId="S::jenny.makarchik@itechart-group.com::816dbb7a-9a59-450b-a7af-bc67b31d70c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BFC"/>
    <a:srgbClr val="101C57"/>
    <a:srgbClr val="0B4912"/>
    <a:srgbClr val="D0FC53"/>
    <a:srgbClr val="004051"/>
    <a:srgbClr val="5AFB7A"/>
    <a:srgbClr val="52002D"/>
    <a:srgbClr val="FF6FFF"/>
    <a:srgbClr val="39175B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2"/>
    <p:restoredTop sz="94688"/>
  </p:normalViewPr>
  <p:slideViewPr>
    <p:cSldViewPr snapToGrid="0">
      <p:cViewPr varScale="1">
        <p:scale>
          <a:sx n="40" d="100"/>
          <a:sy n="40" d="100"/>
        </p:scale>
        <p:origin x="54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font" Target="fonts/font1.fntdata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6E191-5492-58ED-D27D-F64485D5E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1ECB4-1E97-E973-732C-E73E231EB2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E9786-8001-A749-A7DB-6E63CFA2EFAC}" type="datetimeFigureOut">
              <a:rPr lang="en-US" smtClean="0">
                <a:latin typeface="Aeonik Pro" panose="020B0503030300000000" pitchFamily="34" charset="0"/>
              </a:rPr>
              <a:t>13-Oct-23</a:t>
            </a:fld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570BD-D410-DAE1-4584-DEAE84BD7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FD3D-E93E-3651-8BCA-51C223DF1D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1227-943E-994B-B9C2-5A075875A343}" type="slidenum">
              <a:rPr lang="en-US" smtClean="0">
                <a:latin typeface="Aeonik Pro" panose="020B0503030300000000" pitchFamily="34" charset="0"/>
              </a:rPr>
              <a:t>‹#›</a:t>
            </a:fld>
            <a:endParaRPr lang="en-US">
              <a:latin typeface="Aeonik Pro" panose="020B05030303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25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92430381-5032-544A-9E57-3C04C243AF4E}" type="datetimeFigureOut">
              <a:rPr lang="en-US" smtClean="0"/>
              <a:pPr/>
              <a:t>13-Oct-23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5EF243BE-001F-FB48-BAAC-3EBF0CAF4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npmtrends.com</a:t>
            </a:r>
            <a:r>
              <a:rPr lang="en-US" dirty="0"/>
              <a:t>/express-vs-</a:t>
            </a:r>
            <a:r>
              <a:rPr lang="en-US" dirty="0" err="1"/>
              <a:t>fastify</a:t>
            </a:r>
            <a:r>
              <a:rPr lang="en-US" dirty="0"/>
              <a:t>-vs-</a:t>
            </a:r>
            <a:r>
              <a:rPr lang="en-US" dirty="0" err="1"/>
              <a:t>hapi</a:t>
            </a:r>
            <a:r>
              <a:rPr lang="en-US" dirty="0"/>
              <a:t>-vs-</a:t>
            </a:r>
            <a:r>
              <a:rPr lang="en-US" dirty="0" err="1"/>
              <a:t>hono</a:t>
            </a:r>
            <a:r>
              <a:rPr lang="en-US" dirty="0"/>
              <a:t>-vs-</a:t>
            </a:r>
            <a:r>
              <a:rPr lang="en-US" dirty="0" err="1"/>
              <a:t>koa</a:t>
            </a:r>
            <a:endParaRPr lang="ru-U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243BE-001F-FB48-BAAC-3EBF0CAF4D9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243BE-001F-FB48-BAAC-3EBF0CAF4D9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the simplest DI</a:t>
            </a:r>
            <a:endParaRPr lang="ru-U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243BE-001F-FB48-BAAC-3EBF0CAF4D9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3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5037607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0648154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217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754955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946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66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6772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72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49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9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50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898338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871640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2648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1623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3060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352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39175B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08002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521160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769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6244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4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89174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790531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5934562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794231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89064178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365763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86564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78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438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1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sted by Start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5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73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79008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3388913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904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8775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68748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6178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6505674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32044582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12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aling with V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69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3745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9961784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3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2084365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96556619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47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72351085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9974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583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1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59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23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3145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389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049632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8945867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0889092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6585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7714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8143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04051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20768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01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3041763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391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2246391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1009028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964349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55073971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2901154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22741373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35943306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31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lued Partner (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654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84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10326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0849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121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129859553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2483144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97640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34060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9165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091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06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0098343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18185706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8147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9050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10961014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629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4666097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60722116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008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24236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62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68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1529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1320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6540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4675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4183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68170643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7203698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766571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3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Stats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167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22837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00297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B4912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1007227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53ABFC"/>
              </a:solidFill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8218585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409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06003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92010749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5885339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55412773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44152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039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327878133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20502070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1559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6188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20336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1909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1393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282986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84724106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76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830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90143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541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60422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3365148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40820351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8513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11409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242671325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32138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17530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404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25970045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211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389721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650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1759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9394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351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5444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528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79806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81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8068934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6049375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11532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95950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840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Interested in partnering?</a:t>
            </a:r>
            <a:br>
              <a:rPr lang="en-US" dirty="0"/>
            </a:br>
            <a:r>
              <a:rPr lang="en-US" dirty="0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96576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4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Awards &amp; recog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8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4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5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5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52002D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52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77903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0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60908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506123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8908247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2935828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305349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689776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256846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04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662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298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81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896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16729615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9163563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8811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4697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52002D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869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70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4323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1444389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431568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1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4193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5537010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9480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40825942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0638247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6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348929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31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238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855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355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54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699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780300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417448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6484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al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9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60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8587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724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52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52002D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52002D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164268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04051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4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039147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8292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344004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59022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79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29930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8958238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0580720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502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76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6881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736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503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6703353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43684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8621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5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7025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82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10757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2418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923575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2372572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381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5911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4705969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4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42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4" Type="http://schemas.openxmlformats.org/officeDocument/2006/relationships/theme" Target="../theme/theme4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43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36.xml"/><Relationship Id="rId41" Type="http://schemas.openxmlformats.org/officeDocument/2006/relationships/slideLayout" Target="../slideLayouts/slideLayout15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5.xml"/><Relationship Id="rId39" Type="http://schemas.openxmlformats.org/officeDocument/2006/relationships/slideLayout" Target="../slideLayouts/slideLayout198.xml"/><Relationship Id="rId21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93.xml"/><Relationship Id="rId42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91.xml"/><Relationship Id="rId37" Type="http://schemas.openxmlformats.org/officeDocument/2006/relationships/slideLayout" Target="../slideLayouts/slideLayout196.xml"/><Relationship Id="rId40" Type="http://schemas.openxmlformats.org/officeDocument/2006/relationships/slideLayout" Target="../slideLayouts/slideLayout199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28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0.xml"/><Relationship Id="rId44" Type="http://schemas.openxmlformats.org/officeDocument/2006/relationships/theme" Target="../theme/theme5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Relationship Id="rId27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9.xml"/><Relationship Id="rId35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92.xml"/><Relationship Id="rId38" Type="http://schemas.openxmlformats.org/officeDocument/2006/relationships/slideLayout" Target="../slideLayouts/slideLayout197.xml"/><Relationship Id="rId20" Type="http://schemas.openxmlformats.org/officeDocument/2006/relationships/slideLayout" Target="../slideLayouts/slideLayout179.xml"/><Relationship Id="rId41" Type="http://schemas.openxmlformats.org/officeDocument/2006/relationships/slideLayout" Target="../slideLayouts/slideLayout20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20.xml"/><Relationship Id="rId26" Type="http://schemas.openxmlformats.org/officeDocument/2006/relationships/slideLayout" Target="../slideLayouts/slideLayout228.xml"/><Relationship Id="rId39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23.xml"/><Relationship Id="rId34" Type="http://schemas.openxmlformats.org/officeDocument/2006/relationships/slideLayout" Target="../slideLayouts/slideLayout236.xml"/><Relationship Id="rId42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18.xml"/><Relationship Id="rId29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24" Type="http://schemas.openxmlformats.org/officeDocument/2006/relationships/slideLayout" Target="../slideLayouts/slideLayout226.xml"/><Relationship Id="rId32" Type="http://schemas.openxmlformats.org/officeDocument/2006/relationships/slideLayout" Target="../slideLayouts/slideLayout234.xml"/><Relationship Id="rId37" Type="http://schemas.openxmlformats.org/officeDocument/2006/relationships/slideLayout" Target="../slideLayouts/slideLayout239.xml"/><Relationship Id="rId40" Type="http://schemas.openxmlformats.org/officeDocument/2006/relationships/slideLayout" Target="../slideLayouts/slideLayout242.xml"/><Relationship Id="rId45" Type="http://schemas.openxmlformats.org/officeDocument/2006/relationships/image" Target="../media/image31.png"/><Relationship Id="rId5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25.xml"/><Relationship Id="rId28" Type="http://schemas.openxmlformats.org/officeDocument/2006/relationships/slideLayout" Target="../slideLayouts/slideLayout230.xml"/><Relationship Id="rId36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33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4.xml"/><Relationship Id="rId27" Type="http://schemas.openxmlformats.org/officeDocument/2006/relationships/slideLayout" Target="../slideLayouts/slideLayout229.xml"/><Relationship Id="rId30" Type="http://schemas.openxmlformats.org/officeDocument/2006/relationships/slideLayout" Target="../slideLayouts/slideLayout232.xml"/><Relationship Id="rId35" Type="http://schemas.openxmlformats.org/officeDocument/2006/relationships/slideLayout" Target="../slideLayouts/slideLayout237.xml"/><Relationship Id="rId43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9.xml"/><Relationship Id="rId25" Type="http://schemas.openxmlformats.org/officeDocument/2006/relationships/slideLayout" Target="../slideLayouts/slideLayout227.xml"/><Relationship Id="rId33" Type="http://schemas.openxmlformats.org/officeDocument/2006/relationships/slideLayout" Target="../slideLayouts/slideLayout235.xml"/><Relationship Id="rId38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22.xml"/><Relationship Id="rId41" Type="http://schemas.openxmlformats.org/officeDocument/2006/relationships/slideLayout" Target="../slideLayouts/slideLayout2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8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49" r:id="rId3"/>
    <p:sldLayoutId id="2147483727" r:id="rId4"/>
    <p:sldLayoutId id="2147483742" r:id="rId5"/>
    <p:sldLayoutId id="2147483743" r:id="rId6"/>
    <p:sldLayoutId id="2147483728" r:id="rId7"/>
    <p:sldLayoutId id="2147483744" r:id="rId8"/>
    <p:sldLayoutId id="2147483750" r:id="rId9"/>
    <p:sldLayoutId id="2147483729" r:id="rId10"/>
    <p:sldLayoutId id="2147483754" r:id="rId11"/>
    <p:sldLayoutId id="2147483733" r:id="rId12"/>
    <p:sldLayoutId id="2147483734" r:id="rId13"/>
    <p:sldLayoutId id="2147483735" r:id="rId14"/>
    <p:sldLayoutId id="2147483751" r:id="rId15"/>
    <p:sldLayoutId id="2147483736" r:id="rId16"/>
    <p:sldLayoutId id="2147483737" r:id="rId17"/>
    <p:sldLayoutId id="2147483738" r:id="rId18"/>
    <p:sldLayoutId id="2147483752" r:id="rId19"/>
    <p:sldLayoutId id="2147483745" r:id="rId20"/>
    <p:sldLayoutId id="2147483739" r:id="rId21"/>
    <p:sldLayoutId id="2147483730" r:id="rId22"/>
    <p:sldLayoutId id="2147483731" r:id="rId23"/>
    <p:sldLayoutId id="2147483732" r:id="rId24"/>
    <p:sldLayoutId id="2147483746" r:id="rId25"/>
    <p:sldLayoutId id="2147483747" r:id="rId26"/>
    <p:sldLayoutId id="2147483748" r:id="rId27"/>
    <p:sldLayoutId id="2147483740" r:id="rId28"/>
    <p:sldLayoutId id="2147483753" r:id="rId29"/>
    <p:sldLayoutId id="214748374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FF6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52002D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52002D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5696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70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12" r:id="rId9"/>
    <p:sldLayoutId id="2147483694" r:id="rId10"/>
    <p:sldLayoutId id="2147483663" r:id="rId11"/>
    <p:sldLayoutId id="2147483693" r:id="rId12"/>
    <p:sldLayoutId id="2147483676" r:id="rId13"/>
    <p:sldLayoutId id="2147483689" r:id="rId14"/>
    <p:sldLayoutId id="2147483703" r:id="rId15"/>
    <p:sldLayoutId id="2147483711" r:id="rId16"/>
    <p:sldLayoutId id="2147483680" r:id="rId17"/>
    <p:sldLayoutId id="2147483690" r:id="rId18"/>
    <p:sldLayoutId id="2147483664" r:id="rId19"/>
    <p:sldLayoutId id="2147483681" r:id="rId20"/>
    <p:sldLayoutId id="2147483674" r:id="rId21"/>
    <p:sldLayoutId id="2147483710" r:id="rId22"/>
    <p:sldLayoutId id="2147483673" r:id="rId23"/>
    <p:sldLayoutId id="2147483691" r:id="rId24"/>
    <p:sldLayoutId id="2147483713" r:id="rId25"/>
    <p:sldLayoutId id="2147483714" r:id="rId26"/>
    <p:sldLayoutId id="2147483715" r:id="rId27"/>
    <p:sldLayoutId id="2147483706" r:id="rId28"/>
    <p:sldLayoutId id="2147483707" r:id="rId29"/>
    <p:sldLayoutId id="2147483708" r:id="rId30"/>
    <p:sldLayoutId id="2147483709" r:id="rId31"/>
    <p:sldLayoutId id="2147483682" r:id="rId32"/>
    <p:sldLayoutId id="2147483683" r:id="rId33"/>
    <p:sldLayoutId id="2147483685" r:id="rId34"/>
    <p:sldLayoutId id="2147483684" r:id="rId35"/>
    <p:sldLayoutId id="2147483686" r:id="rId36"/>
    <p:sldLayoutId id="2147483701" r:id="rId37"/>
    <p:sldLayoutId id="2147483700" r:id="rId38"/>
    <p:sldLayoutId id="2147483702" r:id="rId39"/>
    <p:sldLayoutId id="2147483677" r:id="rId40"/>
    <p:sldLayoutId id="2147483692" r:id="rId41"/>
    <p:sldLayoutId id="2147483688" r:id="rId42"/>
    <p:sldLayoutId id="2147483671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39175B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39175B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39175B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39175B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503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04051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04051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04051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04051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69240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B4912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B4912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B4912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7091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101C57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5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101C57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101C57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12687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27" r:id="rId40"/>
    <p:sldLayoutId id="2147483928" r:id="rId41"/>
    <p:sldLayoutId id="2147483929" r:id="rId42"/>
    <p:sldLayoutId id="2147483930" r:id="rId4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6C946E-4015-13EA-6008-6DC2E70A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2" y="7289071"/>
            <a:ext cx="16863909" cy="5267975"/>
          </a:xfrm>
        </p:spPr>
        <p:txBody>
          <a:bodyPr/>
          <a:lstStyle/>
          <a:p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Diving into </a:t>
            </a:r>
            <a:r>
              <a:rPr lang="en-US" sz="10000" b="1" i="0" dirty="0" err="1">
                <a:solidFill>
                  <a:srgbClr val="000000"/>
                </a:solidFill>
                <a:effectLst/>
                <a:latin typeface="WordVisi_MSFontService"/>
              </a:rPr>
              <a:t>NestJS</a:t>
            </a:r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: Building </a:t>
            </a:r>
            <a:r>
              <a:rPr lang="en-US" sz="10000" b="1" dirty="0">
                <a:solidFill>
                  <a:srgbClr val="000000"/>
                </a:solidFill>
                <a:latin typeface="WordVisi_MSFontService"/>
              </a:rPr>
              <a:t>Enterprise</a:t>
            </a:r>
            <a:r>
              <a:rPr lang="en-US" sz="10000" b="1" i="0" dirty="0">
                <a:solidFill>
                  <a:srgbClr val="000000"/>
                </a:solidFill>
                <a:effectLst/>
                <a:latin typeface="WordVisi_MSFontService"/>
              </a:rPr>
              <a:t> Web Applications</a:t>
            </a:r>
            <a:endParaRPr lang="en-US" sz="70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D9EED8B-D959-76E3-47F7-F64B0671AB63}"/>
              </a:ext>
            </a:extLst>
          </p:cNvPr>
          <p:cNvSpPr txBox="1">
            <a:spLocks/>
          </p:cNvSpPr>
          <p:nvPr/>
        </p:nvSpPr>
        <p:spPr>
          <a:xfrm>
            <a:off x="635522" y="453552"/>
            <a:ext cx="14099381" cy="1584254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0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0" i="0" kern="1200">
                <a:solidFill>
                  <a:schemeClr val="tx1"/>
                </a:solidFill>
                <a:latin typeface="Aeonik Pro Light" panose="020B0403030300000000" pitchFamily="34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52002D"/>
                </a:solidFill>
              </a:rPr>
              <a:t>COURSE</a:t>
            </a:r>
            <a:br>
              <a:rPr lang="en-US" sz="2800" dirty="0">
                <a:solidFill>
                  <a:srgbClr val="52002D"/>
                </a:solidFill>
              </a:rPr>
            </a:br>
            <a:r>
              <a:rPr lang="en-US" sz="2800" dirty="0">
                <a:solidFill>
                  <a:srgbClr val="52002D"/>
                </a:solidFill>
              </a:rPr>
              <a:t>- - -</a:t>
            </a:r>
            <a:br>
              <a:rPr lang="en-US" dirty="0">
                <a:solidFill>
                  <a:srgbClr val="52002D"/>
                </a:solidFill>
              </a:rPr>
            </a:br>
            <a:r>
              <a:rPr lang="en-US" sz="4800" dirty="0" err="1">
                <a:solidFill>
                  <a:srgbClr val="52002D"/>
                </a:solidFill>
              </a:rPr>
              <a:t>NestJS</a:t>
            </a:r>
            <a:r>
              <a:rPr lang="en-US" sz="4800" dirty="0">
                <a:solidFill>
                  <a:srgbClr val="52002D"/>
                </a:solidFill>
              </a:rPr>
              <a:t> – NodeJS Framework</a:t>
            </a:r>
            <a:endParaRPr lang="en-US" dirty="0">
              <a:solidFill>
                <a:srgbClr val="52002D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E4878B-7C76-D6CD-D719-51D63C06F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78336" y="829725"/>
            <a:ext cx="4744749" cy="45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 err="1"/>
              <a:t>NestJS</a:t>
            </a:r>
            <a:r>
              <a:rPr lang="en-US" sz="8000" b="1" dirty="0"/>
              <a:t> Architecture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915917-AE9B-E7E5-C806-242E88EE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28" y="3854883"/>
            <a:ext cx="10870949" cy="88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 err="1"/>
              <a:t>NestJS</a:t>
            </a:r>
            <a:r>
              <a:rPr lang="en-US" sz="8000" b="1" dirty="0"/>
              <a:t> Architecture - Entities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E19D08C-A656-B1D1-B1D0-2162FF7B018E}"/>
              </a:ext>
            </a:extLst>
          </p:cNvPr>
          <p:cNvSpPr/>
          <p:nvPr/>
        </p:nvSpPr>
        <p:spPr>
          <a:xfrm>
            <a:off x="4448885" y="3953191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Module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1FF75F9-2684-D131-D96F-FDCC715332D4}"/>
              </a:ext>
            </a:extLst>
          </p:cNvPr>
          <p:cNvSpPr/>
          <p:nvPr/>
        </p:nvSpPr>
        <p:spPr>
          <a:xfrm>
            <a:off x="10469609" y="3953191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Controller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0F01B3F-8ACC-147B-9E9E-010B8E2984D9}"/>
              </a:ext>
            </a:extLst>
          </p:cNvPr>
          <p:cNvSpPr/>
          <p:nvPr/>
        </p:nvSpPr>
        <p:spPr>
          <a:xfrm>
            <a:off x="16490335" y="3953191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Provider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EB9185-099D-1355-5278-5AA36970D597}"/>
              </a:ext>
            </a:extLst>
          </p:cNvPr>
          <p:cNvSpPr/>
          <p:nvPr/>
        </p:nvSpPr>
        <p:spPr>
          <a:xfrm>
            <a:off x="4448885" y="8610075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Guard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4FF9028-079A-31CC-BE9D-43F344384614}"/>
              </a:ext>
            </a:extLst>
          </p:cNvPr>
          <p:cNvSpPr/>
          <p:nvPr/>
        </p:nvSpPr>
        <p:spPr>
          <a:xfrm>
            <a:off x="16490335" y="8610075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Filter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ED7BC4F-E095-3B87-D914-1192CA0F4020}"/>
              </a:ext>
            </a:extLst>
          </p:cNvPr>
          <p:cNvSpPr/>
          <p:nvPr/>
        </p:nvSpPr>
        <p:spPr>
          <a:xfrm>
            <a:off x="10622009" y="8762475"/>
            <a:ext cx="3600000" cy="3600000"/>
          </a:xfrm>
          <a:prstGeom prst="ellipse">
            <a:avLst/>
          </a:prstGeom>
          <a:noFill/>
          <a:ln w="38100" cmpd="sng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ysClr val="windowText" lastClr="000000"/>
                </a:solidFill>
              </a:rPr>
              <a:t>Pipe</a:t>
            </a:r>
            <a:endParaRPr lang="ru-UZ" sz="45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0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</a:t>
            </a:r>
          </a:p>
        </p:txBody>
      </p:sp>
      <p:pic>
        <p:nvPicPr>
          <p:cNvPr id="7172" name="Picture 4" descr="Free photo vaccine bottle and syringe held by doctor with gloves">
            <a:extLst>
              <a:ext uri="{FF2B5EF4-FFF2-40B4-BE49-F238E27FC236}">
                <a16:creationId xmlns:a16="http://schemas.microsoft.com/office/drawing/2014/main" id="{F2C3A078-6F21-67FC-3DCF-78AB04AE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05" y="4181147"/>
            <a:ext cx="9471129" cy="75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E7F38-BCB4-729D-C475-62DC4F82B605}"/>
              </a:ext>
            </a:extLst>
          </p:cNvPr>
          <p:cNvSpPr txBox="1"/>
          <p:nvPr/>
        </p:nvSpPr>
        <p:spPr>
          <a:xfrm>
            <a:off x="11666483" y="3790985"/>
            <a:ext cx="12234040" cy="6898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000" b="1" dirty="0">
                <a:solidFill>
                  <a:prstClr val="black"/>
                </a:solidFill>
                <a:latin typeface="Calibri" panose="020F0502020204030204"/>
              </a:rPr>
              <a:t>Dependency injection </a:t>
            </a:r>
            <a:r>
              <a:rPr lang="en-US" sz="5000" dirty="0">
                <a:solidFill>
                  <a:prstClr val="black"/>
                </a:solidFill>
                <a:latin typeface="Calibri" panose="020F0502020204030204"/>
              </a:rPr>
              <a:t>is a programming design pattern where the components of a system receive their dependencies from an external entity rather than creating them internally. 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sz="5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From technical perspective</a:t>
            </a:r>
            <a:endParaRPr kumimoji="0" lang="en-UZ" sz="5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66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What?</a:t>
            </a:r>
          </a:p>
        </p:txBody>
      </p:sp>
      <p:pic>
        <p:nvPicPr>
          <p:cNvPr id="9218" name="Picture 2" descr="Wait A Minute Bruno Mars GIF - Wait A Minute Bruno Mars Uptown Funk GIFs">
            <a:extLst>
              <a:ext uri="{FF2B5EF4-FFF2-40B4-BE49-F238E27FC236}">
                <a16:creationId xmlns:a16="http://schemas.microsoft.com/office/drawing/2014/main" id="{D8E59B03-411C-398B-C1CA-8D55E945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20" y="4543971"/>
            <a:ext cx="12555733" cy="705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84DF3-D677-3665-4BBF-C55DCE3E245D}"/>
              </a:ext>
            </a:extLst>
          </p:cNvPr>
          <p:cNvSpPr txBox="1"/>
          <p:nvPr/>
        </p:nvSpPr>
        <p:spPr>
          <a:xfrm>
            <a:off x="6076566" y="12008532"/>
            <a:ext cx="12234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Yeah, I am old</a:t>
            </a:r>
            <a:endParaRPr lang="ru-UZ" dirty="0"/>
          </a:p>
        </p:txBody>
      </p:sp>
    </p:spTree>
    <p:extLst>
      <p:ext uri="{BB962C8B-B14F-4D97-AF65-F5344CB8AC3E}">
        <p14:creationId xmlns:p14="http://schemas.microsoft.com/office/powerpoint/2010/main" val="123333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What?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250A1-5B8B-F8EF-D1BF-42C65D3F3495}"/>
              </a:ext>
            </a:extLst>
          </p:cNvPr>
          <p:cNvSpPr txBox="1"/>
          <p:nvPr/>
        </p:nvSpPr>
        <p:spPr>
          <a:xfrm>
            <a:off x="4699132" y="5778315"/>
            <a:ext cx="14988909" cy="271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“Dependency Injection” is an overly-complex term for an extremely simple concept</a:t>
            </a:r>
            <a:endParaRPr kumimoji="0" lang="en-UZ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17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20554178" cy="950547"/>
          </a:xfrm>
        </p:spPr>
        <p:txBody>
          <a:bodyPr/>
          <a:lstStyle/>
          <a:p>
            <a:r>
              <a:rPr lang="en-US" sz="8000" b="1" dirty="0"/>
              <a:t>Dependency Injection - What is Dependency?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A8593B-DC1A-53BD-9453-51106A6E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180" y="3931524"/>
            <a:ext cx="10405406" cy="8824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38C8D-701B-D9AF-D8A1-68E2C161C692}"/>
              </a:ext>
            </a:extLst>
          </p:cNvPr>
          <p:cNvSpPr txBox="1"/>
          <p:nvPr/>
        </p:nvSpPr>
        <p:spPr>
          <a:xfrm>
            <a:off x="1295072" y="3931524"/>
            <a:ext cx="6725033" cy="23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5200" b="1" dirty="0">
                <a:latin typeface="Calibri" panose="020F0502020204030204" pitchFamily="34" charset="0"/>
                <a:cs typeface="Calibri" panose="020F0502020204030204" pitchFamily="34" charset="0"/>
              </a:rPr>
              <a:t>not an example 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of dependency injection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6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9559096" cy="950547"/>
          </a:xfrm>
        </p:spPr>
        <p:txBody>
          <a:bodyPr/>
          <a:lstStyle/>
          <a:p>
            <a:r>
              <a:rPr lang="en-US" sz="8000" b="1" dirty="0"/>
              <a:t>Dependency Injection - What is Dependency?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38C8D-701B-D9AF-D8A1-68E2C161C692}"/>
              </a:ext>
            </a:extLst>
          </p:cNvPr>
          <p:cNvSpPr txBox="1"/>
          <p:nvPr/>
        </p:nvSpPr>
        <p:spPr>
          <a:xfrm>
            <a:off x="1295072" y="3931524"/>
            <a:ext cx="6725033" cy="23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5200" b="1" dirty="0">
                <a:latin typeface="Calibri" panose="020F0502020204030204" pitchFamily="34" charset="0"/>
                <a:cs typeface="Calibri" panose="020F0502020204030204" pitchFamily="34" charset="0"/>
              </a:rPr>
              <a:t>an example </a:t>
            </a:r>
            <a:r>
              <a:rPr lang="en-US" sz="5200" dirty="0">
                <a:latin typeface="Calibri" panose="020F0502020204030204" pitchFamily="34" charset="0"/>
                <a:cs typeface="Calibri" panose="020F0502020204030204" pitchFamily="34" charset="0"/>
              </a:rPr>
              <a:t>of dependency injection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53B094-1C5D-D263-211D-0C119E46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180" y="3931524"/>
            <a:ext cx="10488264" cy="84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9801143" cy="950547"/>
          </a:xfrm>
        </p:spPr>
        <p:txBody>
          <a:bodyPr/>
          <a:lstStyle/>
          <a:p>
            <a:r>
              <a:rPr lang="en-US" sz="8000" b="1" dirty="0"/>
              <a:t>Dependency Injection - What is Dependency?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53B094-1C5D-D263-211D-0C119E46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39" y="3931524"/>
            <a:ext cx="10488264" cy="84309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20001-1086-2F7F-4AC2-CB1EBAC5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52" y="3931524"/>
            <a:ext cx="10405406" cy="88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8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Definition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250A1-5B8B-F8EF-D1BF-42C65D3F3495}"/>
              </a:ext>
            </a:extLst>
          </p:cNvPr>
          <p:cNvSpPr txBox="1"/>
          <p:nvPr/>
        </p:nvSpPr>
        <p:spPr>
          <a:xfrm>
            <a:off x="6076567" y="7786121"/>
            <a:ext cx="12234040" cy="356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Dependency Injection is like giving an object the things it needs (dependencies) instead of forcing it to create or find them by itself.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8AABDD-AB2F-B222-CA94-57C53124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987" y="4304279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0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IoC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250A1-5B8B-F8EF-D1BF-42C65D3F3495}"/>
              </a:ext>
            </a:extLst>
          </p:cNvPr>
          <p:cNvSpPr txBox="1"/>
          <p:nvPr/>
        </p:nvSpPr>
        <p:spPr>
          <a:xfrm>
            <a:off x="692175" y="4554172"/>
            <a:ext cx="12234040" cy="4769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Inversion of control (IoC) is a design pattern (or principle) where the control flow of a program is inverted or "flipped" compared to traditional programming.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50615-71D6-81A2-3EA5-E8C289C90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7" y="4554172"/>
            <a:ext cx="5954275" cy="59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6309517" cy="950547"/>
          </a:xfrm>
        </p:spPr>
        <p:txBody>
          <a:bodyPr/>
          <a:lstStyle/>
          <a:p>
            <a:r>
              <a:rPr lang="en-US" sz="8000" b="1" dirty="0"/>
              <a:t>About me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26213-B952-4C1C-C737-C409C24A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11825" y="5372502"/>
            <a:ext cx="7936145" cy="5290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660030-C8D4-6FC5-16AC-86704865C62F}"/>
              </a:ext>
            </a:extLst>
          </p:cNvPr>
          <p:cNvSpPr txBox="1"/>
          <p:nvPr/>
        </p:nvSpPr>
        <p:spPr>
          <a:xfrm>
            <a:off x="12193587" y="5135133"/>
            <a:ext cx="10611551" cy="646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Name: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Bektemirov Aziz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Position: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Middle Software Engineer at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Education: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BS in MIS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 Stack: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 (React.js, Next.js), Backend (Node.js, Express.js, Nest.js)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Motto: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Anything that can be written in JavaScript, would be written in JavaScript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7CF29-6122-A022-8C3F-F9DAC3D25486}"/>
              </a:ext>
            </a:extLst>
          </p:cNvPr>
          <p:cNvSpPr txBox="1"/>
          <p:nvPr/>
        </p:nvSpPr>
        <p:spPr>
          <a:xfrm>
            <a:off x="12193587" y="4049811"/>
            <a:ext cx="12223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quick stuff</a:t>
            </a:r>
            <a:endParaRPr lang="ru-UZ" dirty="0"/>
          </a:p>
        </p:txBody>
      </p:sp>
    </p:spTree>
    <p:extLst>
      <p:ext uri="{BB962C8B-B14F-4D97-AF65-F5344CB8AC3E}">
        <p14:creationId xmlns:p14="http://schemas.microsoft.com/office/powerpoint/2010/main" val="6904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IoC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0C3BE27-0A64-1B40-9FD4-E7091DC22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249" y="4225158"/>
            <a:ext cx="7150703" cy="7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17BD8EC-D227-C2D8-93DC-4AFBC1BE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3" y="4225158"/>
            <a:ext cx="7150703" cy="7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D8E32-0C43-D797-F477-7152D08965B8}"/>
              </a:ext>
            </a:extLst>
          </p:cNvPr>
          <p:cNvSpPr txBox="1"/>
          <p:nvPr/>
        </p:nvSpPr>
        <p:spPr>
          <a:xfrm>
            <a:off x="1066554" y="11654589"/>
            <a:ext cx="12234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You drive the car</a:t>
            </a:r>
            <a:endParaRPr lang="ru-U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EC5A9-8062-D43E-4BF7-DFF7F273F91C}"/>
              </a:ext>
            </a:extLst>
          </p:cNvPr>
          <p:cNvSpPr txBox="1"/>
          <p:nvPr/>
        </p:nvSpPr>
        <p:spPr>
          <a:xfrm>
            <a:off x="11086580" y="11528724"/>
            <a:ext cx="12234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Söhne"/>
              </a:rPr>
              <a:t>You use taxi service</a:t>
            </a:r>
            <a:endParaRPr lang="ru-UZ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78542F77-F1AB-F7E0-0ABE-E8607C5D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864" y="7021786"/>
            <a:ext cx="1557446" cy="15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72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IoC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250A1-5B8B-F8EF-D1BF-42C65D3F3495}"/>
              </a:ext>
            </a:extLst>
          </p:cNvPr>
          <p:cNvSpPr txBox="1"/>
          <p:nvPr/>
        </p:nvSpPr>
        <p:spPr>
          <a:xfrm>
            <a:off x="4874851" y="7817652"/>
            <a:ext cx="14637472" cy="356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IoC Container is a software component responsible for managing the instantiation, lifecycle, and dependencies of objects within an application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67B9F-4A2D-E7EA-1256-78EAAA05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801" y="3928659"/>
            <a:ext cx="3715572" cy="37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</a:t>
            </a:r>
            <a:r>
              <a:rPr lang="en-US" sz="8000" b="1" dirty="0" err="1"/>
              <a:t>NestJS</a:t>
            </a:r>
            <a:endParaRPr lang="en-US" sz="8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99CD5-2473-9918-1DA4-5FF8255DEB68}"/>
              </a:ext>
            </a:extLst>
          </p:cNvPr>
          <p:cNvSpPr txBox="1"/>
          <p:nvPr/>
        </p:nvSpPr>
        <p:spPr>
          <a:xfrm>
            <a:off x="6076567" y="9993557"/>
            <a:ext cx="12234040" cy="2368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AuthService</a:t>
            </a: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injectable and it needs </a:t>
            </a:r>
            <a:r>
              <a:rPr lang="en-US" sz="52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UsersService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16D9DE-C436-41F9-011D-2679503C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46" y="4099034"/>
            <a:ext cx="13769282" cy="55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Dependency Injection - </a:t>
            </a:r>
            <a:r>
              <a:rPr lang="en-US" sz="8000" b="1" dirty="0" err="1"/>
              <a:t>NestJS</a:t>
            </a:r>
            <a:endParaRPr lang="en-US" sz="8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1568F3-0DA0-8A07-BB62-49639F1B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22" y="5327905"/>
            <a:ext cx="20500295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Benefits of Dependency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E6213-2CDE-9769-CDA4-7094C9CB514E}"/>
              </a:ext>
            </a:extLst>
          </p:cNvPr>
          <p:cNvSpPr txBox="1"/>
          <p:nvPr/>
        </p:nvSpPr>
        <p:spPr>
          <a:xfrm>
            <a:off x="1210240" y="4089550"/>
            <a:ext cx="13601341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Modularity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Maintainability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Testability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Readability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F018F-9A7D-DD85-286C-B8CF1BCD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49600" y="3242575"/>
            <a:ext cx="9119900" cy="91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What is 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99CD5-2473-9918-1DA4-5FF8255DEB68}"/>
              </a:ext>
            </a:extLst>
          </p:cNvPr>
          <p:cNvSpPr txBox="1"/>
          <p:nvPr/>
        </p:nvSpPr>
        <p:spPr>
          <a:xfrm>
            <a:off x="6076566" y="9602845"/>
            <a:ext cx="12234040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@Injectable is a decorator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E3DB9B-D45C-3684-AEDF-581E41DC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72" y="5065744"/>
            <a:ext cx="14178029" cy="41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4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Decorators - Concept</a:t>
            </a:r>
          </a:p>
        </p:txBody>
      </p:sp>
      <p:pic>
        <p:nvPicPr>
          <p:cNvPr id="4" name="Picture 3" descr="A group of wooden boxes with plants on them">
            <a:extLst>
              <a:ext uri="{FF2B5EF4-FFF2-40B4-BE49-F238E27FC236}">
                <a16:creationId xmlns:a16="http://schemas.microsoft.com/office/drawing/2014/main" id="{DFCD500A-E7AA-82EB-F989-AFA4EA41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506" y="4302427"/>
            <a:ext cx="11041256" cy="7360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1011978" y="4302427"/>
            <a:ext cx="10446014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Decorate</a:t>
            </a:r>
            <a:r>
              <a:rPr lang="en-US" sz="5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5400" dirty="0"/>
              <a:t>add something to an object or place, especially to make it more attractive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619CF-6CFF-2BC8-7AAC-0C5A36C72072}"/>
              </a:ext>
            </a:extLst>
          </p:cNvPr>
          <p:cNvSpPr txBox="1"/>
          <p:nvPr/>
        </p:nvSpPr>
        <p:spPr>
          <a:xfrm>
            <a:off x="6408182" y="8005428"/>
            <a:ext cx="10446014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4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Cambridge Dictionary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03572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Decorators - 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7607591" y="4613263"/>
            <a:ext cx="15444112" cy="494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5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decorator </a:t>
            </a:r>
            <a:r>
              <a:rPr lang="en-US" sz="5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 special function, that allows to </a:t>
            </a:r>
            <a:r>
              <a:rPr lang="en-US" sz="5400" dirty="0"/>
              <a:t>attach additional behavior or metadata to classes, methods, properties, or parameters, enhancing their functionality or providing customizations. </a:t>
            </a:r>
          </a:p>
        </p:txBody>
      </p:sp>
      <p:pic>
        <p:nvPicPr>
          <p:cNvPr id="5" name="Picture 4" descr="A black and white symbol">
            <a:extLst>
              <a:ext uri="{FF2B5EF4-FFF2-40B4-BE49-F238E27FC236}">
                <a16:creationId xmlns:a16="http://schemas.microsoft.com/office/drawing/2014/main" id="{D0F700E6-801C-331B-F2A0-F98AD81F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763" y="4333345"/>
            <a:ext cx="600891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494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Module</a:t>
            </a:r>
            <a:r>
              <a:rPr lang="en-US" sz="5400" dirty="0"/>
              <a:t> is fundamental building block that encapsulates a set of related components, such as controllers, providers, and other modules, to organize and structure the application.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42543-3EA7-EBA1-04D5-1783C1BE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0752" y="4163040"/>
            <a:ext cx="2545670" cy="25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4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F30B9-DBD8-75E1-DCEB-56A17E69F8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9454" y="4127541"/>
            <a:ext cx="18568266" cy="80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7456743" cy="950547"/>
          </a:xfrm>
        </p:spPr>
        <p:txBody>
          <a:bodyPr/>
          <a:lstStyle/>
          <a:p>
            <a:r>
              <a:rPr lang="en-US" sz="8000" b="1" dirty="0"/>
              <a:t>Agenda for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2E099-202E-42F0-0417-4BD7C568A221}"/>
              </a:ext>
            </a:extLst>
          </p:cNvPr>
          <p:cNvSpPr txBox="1"/>
          <p:nvPr/>
        </p:nvSpPr>
        <p:spPr>
          <a:xfrm>
            <a:off x="1023938" y="3888930"/>
            <a:ext cx="14425612" cy="8112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NestJS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4400" dirty="0">
                <a:latin typeface="Calibri" panose="020F0502020204030204"/>
              </a:rPr>
              <a:t>Dependency Injection &amp; Decorators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</a:t>
            </a:r>
            <a:r>
              <a:rPr lang="en-US" sz="4400" dirty="0" err="1">
                <a:latin typeface="Calibri" panose="020F0502020204030204"/>
              </a:rPr>
              <a:t>NestJS</a:t>
            </a:r>
            <a:r>
              <a:rPr lang="en-US" sz="4400" dirty="0">
                <a:latin typeface="Calibri" panose="020F0502020204030204"/>
              </a:rPr>
              <a:t> Entities: Modules, Controllers, Providers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</a:t>
            </a:r>
            <a:r>
              <a:rPr lang="en-US" sz="4400" dirty="0" err="1">
                <a:latin typeface="Calibri" panose="020F0502020204030204"/>
              </a:rPr>
              <a:t>NestJS</a:t>
            </a:r>
            <a:r>
              <a:rPr lang="en-US" sz="4400" dirty="0">
                <a:latin typeface="Calibri" panose="020F0502020204030204"/>
              </a:rPr>
              <a:t> Entities: Guards, Filters, Interceptors, Pipes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 CLI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4400" dirty="0">
                <a:latin typeface="Calibri" panose="020F0502020204030204"/>
              </a:rPr>
              <a:t>Data validation &amp; Databases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 in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NestJS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AB4A7-1244-F51D-FBB5-B4429E52AD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9550" y="3888930"/>
            <a:ext cx="8743951" cy="87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2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2C602-32A9-2916-8036-2392D23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6" y="4136406"/>
            <a:ext cx="12241731" cy="7203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ECFF0-E00F-CFDB-AF9F-049DBF02CF99}"/>
              </a:ext>
            </a:extLst>
          </p:cNvPr>
          <p:cNvSpPr txBox="1"/>
          <p:nvPr/>
        </p:nvSpPr>
        <p:spPr>
          <a:xfrm>
            <a:off x="13931199" y="4070774"/>
            <a:ext cx="94669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Controllers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: List of controllers for this module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Providers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: Injectable entities that would be shared across the whole module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Imports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: Imported modules that exports providers that are needed for this module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Exports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: Exported providers that can be used in other modules, when this module is imported</a:t>
            </a:r>
            <a:endParaRPr lang="en-UZ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15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F1B82B-2FDA-FEEB-46F8-F14018244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83430" y="4147336"/>
            <a:ext cx="2545670" cy="2545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245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Controller</a:t>
            </a:r>
            <a:r>
              <a:rPr lang="en-US" sz="5400" dirty="0"/>
              <a:t> is an entity that is responsible for handling requests and returning responses.</a:t>
            </a:r>
          </a:p>
        </p:txBody>
      </p:sp>
    </p:spTree>
    <p:extLst>
      <p:ext uri="{BB962C8B-B14F-4D97-AF65-F5344CB8AC3E}">
        <p14:creationId xmlns:p14="http://schemas.microsoft.com/office/powerpoint/2010/main" val="1454854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Controller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C3F45-1366-6697-2E52-E3F7009EF7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8623" y="3758450"/>
            <a:ext cx="14349928" cy="88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32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F2191-FE9A-3A75-C6A7-B8F383A5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13" y="4236027"/>
            <a:ext cx="13025871" cy="7443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4649A-A18E-AFE5-AC67-E063EC4576F6}"/>
              </a:ext>
            </a:extLst>
          </p:cNvPr>
          <p:cNvSpPr txBox="1"/>
          <p:nvPr/>
        </p:nvSpPr>
        <p:spPr>
          <a:xfrm>
            <a:off x="913391" y="4200412"/>
            <a:ext cx="906188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Uses @Controller decorator on class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Uses @Get, @Post, etc. decorators to indicate HTTP method and URL (optional)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Can access request directly via @Req decorator or using special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NestJS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 decorators (@Query, @Param, @Body, etc.)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Can validate incoming body via DTO</a:t>
            </a:r>
          </a:p>
        </p:txBody>
      </p:sp>
    </p:spTree>
    <p:extLst>
      <p:ext uri="{BB962C8B-B14F-4D97-AF65-F5344CB8AC3E}">
        <p14:creationId xmlns:p14="http://schemas.microsoft.com/office/powerpoint/2010/main" val="86208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25EF5-CE04-7163-4483-37D5A1B3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9897" y="4041332"/>
            <a:ext cx="2667380" cy="2667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28D7-E862-6AEE-4FEC-5368228E1472}"/>
              </a:ext>
            </a:extLst>
          </p:cNvPr>
          <p:cNvSpPr txBox="1"/>
          <p:nvPr/>
        </p:nvSpPr>
        <p:spPr>
          <a:xfrm>
            <a:off x="4471531" y="6708710"/>
            <a:ext cx="15444112" cy="494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5400" b="1" dirty="0"/>
              <a:t>Provider</a:t>
            </a:r>
            <a:r>
              <a:rPr lang="en-US" sz="5400" dirty="0"/>
              <a:t> is an entity that can be injectable in other providers, modules or controllers. Providers can be anything: classes, objects, primitive values and they can act as services, repositories and so on</a:t>
            </a:r>
          </a:p>
        </p:txBody>
      </p:sp>
    </p:spTree>
    <p:extLst>
      <p:ext uri="{BB962C8B-B14F-4D97-AF65-F5344CB8AC3E}">
        <p14:creationId xmlns:p14="http://schemas.microsoft.com/office/powerpoint/2010/main" val="402339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 -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75DD5-52B9-7518-2F76-D7EC23AF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5" y="3897207"/>
            <a:ext cx="10300447" cy="8709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20F69-5823-2DF7-03F3-1928DD237B72}"/>
              </a:ext>
            </a:extLst>
          </p:cNvPr>
          <p:cNvSpPr txBox="1"/>
          <p:nvPr/>
        </p:nvSpPr>
        <p:spPr>
          <a:xfrm>
            <a:off x="11719936" y="3897207"/>
            <a:ext cx="119750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Encapsulates business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Gives separation of concerns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Controller is lightweight, since everything is done in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Can require other services/providers</a:t>
            </a:r>
          </a:p>
        </p:txBody>
      </p:sp>
    </p:spTree>
    <p:extLst>
      <p:ext uri="{BB962C8B-B14F-4D97-AF65-F5344CB8AC3E}">
        <p14:creationId xmlns:p14="http://schemas.microsoft.com/office/powerpoint/2010/main" val="150880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 - Custom Providers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B9372-2822-877D-69F9-38EB75D4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5" y="4585855"/>
            <a:ext cx="9974641" cy="5992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A0BFC-A599-2315-465A-2E388C104740}"/>
              </a:ext>
            </a:extLst>
          </p:cNvPr>
          <p:cNvSpPr txBox="1"/>
          <p:nvPr/>
        </p:nvSpPr>
        <p:spPr>
          <a:xfrm>
            <a:off x="5877242" y="11390081"/>
            <a:ext cx="12234040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“Behind the scenes”</a:t>
            </a:r>
            <a:endParaRPr kumimoji="0" lang="en-UZ" sz="5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78557-17A0-ADED-57D2-CFD59A93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472" y="4149362"/>
            <a:ext cx="8499619" cy="6865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CCAD84-4484-FC9C-4CF7-BF47B07FCF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4926" y="7149897"/>
            <a:ext cx="3077781" cy="4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 - </a:t>
            </a:r>
            <a:r>
              <a:rPr lang="en-US" sz="8000" b="1" dirty="0" err="1"/>
              <a:t>useClass</a:t>
            </a:r>
            <a:endParaRPr lang="en-US" sz="8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82015-BC3C-1338-4C2C-A5940F2D6CA6}"/>
              </a:ext>
            </a:extLst>
          </p:cNvPr>
          <p:cNvSpPr txBox="1"/>
          <p:nvPr/>
        </p:nvSpPr>
        <p:spPr>
          <a:xfrm>
            <a:off x="13005933" y="3629024"/>
            <a:ext cx="9606418" cy="370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b="1" dirty="0" err="1"/>
              <a:t>useClass</a:t>
            </a:r>
            <a:r>
              <a:rPr lang="en-US" sz="5400" dirty="0"/>
              <a:t> allows to dynamically determine which class would be used for the given provider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4F5BFF-AB16-E0D3-7636-AC93556B9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25" y="3914774"/>
            <a:ext cx="11501412" cy="82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0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 - </a:t>
            </a:r>
            <a:r>
              <a:rPr lang="en-US" sz="8000" b="1" dirty="0" err="1"/>
              <a:t>useFactory</a:t>
            </a:r>
            <a:endParaRPr lang="en-US" sz="8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82015-BC3C-1338-4C2C-A5940F2D6CA6}"/>
              </a:ext>
            </a:extLst>
          </p:cNvPr>
          <p:cNvSpPr txBox="1"/>
          <p:nvPr/>
        </p:nvSpPr>
        <p:spPr>
          <a:xfrm>
            <a:off x="13005933" y="3629024"/>
            <a:ext cx="9606418" cy="2456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b="1" dirty="0" err="1"/>
              <a:t>useFactory</a:t>
            </a:r>
            <a:r>
              <a:rPr lang="en-US" sz="5400" dirty="0"/>
              <a:t> allows to dynamically create providers in the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B8DE3-D9AC-C7E2-A572-734D2BDC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81" y="3762374"/>
            <a:ext cx="10401300" cy="88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5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/>
              <a:t>Provider - </a:t>
            </a:r>
            <a:r>
              <a:rPr lang="en-US" sz="8000" b="1" dirty="0" err="1"/>
              <a:t>useValue</a:t>
            </a:r>
            <a:endParaRPr lang="en-US" sz="8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82015-BC3C-1338-4C2C-A5940F2D6CA6}"/>
              </a:ext>
            </a:extLst>
          </p:cNvPr>
          <p:cNvSpPr txBox="1"/>
          <p:nvPr/>
        </p:nvSpPr>
        <p:spPr>
          <a:xfrm>
            <a:off x="13005933" y="3629024"/>
            <a:ext cx="9606418" cy="6195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5400" b="1" dirty="0" err="1"/>
              <a:t>useValue</a:t>
            </a:r>
            <a:r>
              <a:rPr lang="en-US" sz="5400" dirty="0"/>
              <a:t> allows to inject some constant values (for example, to replace a real implantation with mock one) or inject non-class- based values into the provider.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BF86E-1FA8-408C-1F9E-E23127EB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84" y="3960067"/>
            <a:ext cx="8788431" cy="85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5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8" y="1335454"/>
            <a:ext cx="13076845" cy="1207722"/>
          </a:xfrm>
        </p:spPr>
        <p:txBody>
          <a:bodyPr/>
          <a:lstStyle/>
          <a:p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eonik Pro Medium" panose="020B0503030300000000" pitchFamily="34" charset="0"/>
                <a:ea typeface="+mj-ea"/>
                <a:cs typeface="+mj-cs"/>
              </a:rPr>
              <a:t>Looking at Node.js World</a:t>
            </a:r>
            <a:endParaRPr lang="en-US" sz="8000" b="1" dirty="0"/>
          </a:p>
        </p:txBody>
      </p:sp>
      <p:pic>
        <p:nvPicPr>
          <p:cNvPr id="1034" name="Picture 10" descr="express.js SVG Vector Logos - Vector Logo Zone">
            <a:extLst>
              <a:ext uri="{FF2B5EF4-FFF2-40B4-BE49-F238E27FC236}">
                <a16:creationId xmlns:a16="http://schemas.microsoft.com/office/drawing/2014/main" id="{4FA7A7AB-6CE9-3247-57F1-BB8C3531F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22683" r="4986" b="29216"/>
          <a:stretch/>
        </p:blipFill>
        <p:spPr bwMode="auto">
          <a:xfrm>
            <a:off x="2670107" y="4148083"/>
            <a:ext cx="9410087" cy="25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6BA878E-455D-10AF-19A1-C832EA7D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06" y="3961755"/>
            <a:ext cx="11255821" cy="37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- hapijs/hapi: The Simple, Secure Framework Developers Trust">
            <a:extLst>
              <a:ext uri="{FF2B5EF4-FFF2-40B4-BE49-F238E27FC236}">
                <a16:creationId xmlns:a16="http://schemas.microsoft.com/office/drawing/2014/main" id="{A8869389-7E47-36AD-7270-DB90C0B71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78" y="7481230"/>
            <a:ext cx="5945142" cy="41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Koajs 2.0: новое поколение фреймворка нового поколения / Хабр">
            <a:extLst>
              <a:ext uri="{FF2B5EF4-FFF2-40B4-BE49-F238E27FC236}">
                <a16:creationId xmlns:a16="http://schemas.microsoft.com/office/drawing/2014/main" id="{49EFCAAD-174C-9F3E-F07F-A1985D04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73" y="8059705"/>
            <a:ext cx="5415642" cy="25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tHub - honojs/hono: Lightweight, Ultrafast, Web Standards">
            <a:extLst>
              <a:ext uri="{FF2B5EF4-FFF2-40B4-BE49-F238E27FC236}">
                <a16:creationId xmlns:a16="http://schemas.microsoft.com/office/drawing/2014/main" id="{A982E539-13DF-4409-4C4E-6081ED9A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693" y="8872152"/>
            <a:ext cx="4772213" cy="17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33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D08750-2D71-9585-163B-41B672706BC8}"/>
              </a:ext>
            </a:extLst>
          </p:cNvPr>
          <p:cNvSpPr txBox="1"/>
          <p:nvPr/>
        </p:nvSpPr>
        <p:spPr>
          <a:xfrm>
            <a:off x="7121524" y="4190109"/>
            <a:ext cx="1014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 very much!</a:t>
            </a:r>
            <a:endParaRPr lang="en-UZ" sz="8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7093CB-3896-904F-220E-B2C352C8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9" y="1274221"/>
            <a:ext cx="7694180" cy="2110011"/>
          </a:xfrm>
        </p:spPr>
        <p:txBody>
          <a:bodyPr/>
          <a:lstStyle/>
          <a:p>
            <a:r>
              <a:rPr lang="en-US" sz="8000" b="1" dirty="0"/>
              <a:t>Any questions?</a:t>
            </a:r>
          </a:p>
        </p:txBody>
      </p:sp>
      <p:pic>
        <p:nvPicPr>
          <p:cNvPr id="4" name="Picture 3" descr="A cat yawning with its mouth open&#10;&#10;Description automatically generated">
            <a:extLst>
              <a:ext uri="{FF2B5EF4-FFF2-40B4-BE49-F238E27FC236}">
                <a16:creationId xmlns:a16="http://schemas.microsoft.com/office/drawing/2014/main" id="{C8ACF31E-0341-C61B-7307-6FB7F32C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77" y="5989054"/>
            <a:ext cx="8354817" cy="62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8" y="1335454"/>
            <a:ext cx="17094116" cy="1207722"/>
          </a:xfrm>
        </p:spPr>
        <p:txBody>
          <a:bodyPr/>
          <a:lstStyle/>
          <a:p>
            <a:r>
              <a:rPr lang="en-US" sz="8000" b="1" dirty="0"/>
              <a:t>Looking at Node.js World - Trends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86AE0F-4F15-AC08-C1E7-A1DFCF79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29" y="3807698"/>
            <a:ext cx="17094116" cy="7147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0FDFC-AE81-8442-6573-0D59A3766740}"/>
              </a:ext>
            </a:extLst>
          </p:cNvPr>
          <p:cNvSpPr txBox="1"/>
          <p:nvPr/>
        </p:nvSpPr>
        <p:spPr>
          <a:xfrm>
            <a:off x="6081899" y="11296350"/>
            <a:ext cx="12223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374151"/>
                </a:solidFill>
                <a:latin typeface="Söhne"/>
              </a:rPr>
              <a:t>ExpressJS</a:t>
            </a:r>
            <a:r>
              <a:rPr lang="en-US" sz="5400" dirty="0">
                <a:solidFill>
                  <a:srgbClr val="374151"/>
                </a:solidFill>
                <a:latin typeface="Söhne"/>
              </a:rPr>
              <a:t> is dominating</a:t>
            </a:r>
          </a:p>
        </p:txBody>
      </p:sp>
    </p:spTree>
    <p:extLst>
      <p:ext uri="{BB962C8B-B14F-4D97-AF65-F5344CB8AC3E}">
        <p14:creationId xmlns:p14="http://schemas.microsoft.com/office/powerpoint/2010/main" val="106820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8" y="1335454"/>
            <a:ext cx="18966658" cy="1207722"/>
          </a:xfrm>
        </p:spPr>
        <p:txBody>
          <a:bodyPr/>
          <a:lstStyle/>
          <a:p>
            <a:r>
              <a:rPr lang="en-US" sz="8000" b="1" dirty="0"/>
              <a:t>Looking at Node.js World - </a:t>
            </a:r>
            <a:r>
              <a:rPr lang="en-US" sz="8000" b="1" dirty="0" err="1"/>
              <a:t>ExpressJS</a:t>
            </a:r>
            <a:endParaRPr lang="en-US" sz="8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0FDFC-AE81-8442-6573-0D59A3766740}"/>
              </a:ext>
            </a:extLst>
          </p:cNvPr>
          <p:cNvSpPr txBox="1"/>
          <p:nvPr/>
        </p:nvSpPr>
        <p:spPr>
          <a:xfrm>
            <a:off x="15199005" y="3981149"/>
            <a:ext cx="12223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rgbClr val="374151"/>
                </a:solidFill>
                <a:latin typeface="Söhne"/>
              </a:rPr>
              <a:t>ExpressJS</a:t>
            </a:r>
            <a:r>
              <a:rPr lang="en-US" sz="5400" dirty="0">
                <a:solidFill>
                  <a:srgbClr val="374151"/>
                </a:solidFill>
                <a:latin typeface="Söhne"/>
              </a:rPr>
              <a:t> is easy, right?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09CFB9-5CCC-7C51-4ACA-470974F8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58" y="3981149"/>
            <a:ext cx="13103424" cy="799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BD09D-605C-F589-F21D-B3309741EC8D}"/>
              </a:ext>
            </a:extLst>
          </p:cNvPr>
          <p:cNvSpPr txBox="1"/>
          <p:nvPr/>
        </p:nvSpPr>
        <p:spPr>
          <a:xfrm>
            <a:off x="15199005" y="5208081"/>
            <a:ext cx="10611551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Minimalistic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hassle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-&gt; Response</a:t>
            </a:r>
            <a:endParaRPr lang="en-UZ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21589265" cy="950547"/>
          </a:xfrm>
        </p:spPr>
        <p:txBody>
          <a:bodyPr/>
          <a:lstStyle/>
          <a:p>
            <a:r>
              <a:rPr lang="en-US" sz="8000" b="1" dirty="0"/>
              <a:t>Looking at Node.js World - Drawbacks of </a:t>
            </a:r>
            <a:r>
              <a:rPr lang="en-US" sz="8000" b="1" dirty="0" err="1"/>
              <a:t>ExpressJS</a:t>
            </a:r>
            <a:br>
              <a:rPr lang="en-US" sz="8000" b="1" dirty="0"/>
            </a:br>
            <a:endParaRPr lang="en-US" sz="8000" b="1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767DFB8-BEA5-4C41-271E-96858FF78D7C}"/>
              </a:ext>
            </a:extLst>
          </p:cNvPr>
          <p:cNvGrpSpPr/>
          <p:nvPr/>
        </p:nvGrpSpPr>
        <p:grpSpPr>
          <a:xfrm>
            <a:off x="1837715" y="4844301"/>
            <a:ext cx="3898399" cy="5338357"/>
            <a:chOff x="692175" y="5269926"/>
            <a:chExt cx="3131718" cy="445515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7ABF259-3621-EA3E-7D14-AB0032FDA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76" y="5269926"/>
              <a:ext cx="3131717" cy="3131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36F3D9-964D-2A07-089C-F3A06CC3BA06}"/>
                </a:ext>
              </a:extLst>
            </p:cNvPr>
            <p:cNvSpPr txBox="1"/>
            <p:nvPr/>
          </p:nvSpPr>
          <p:spPr>
            <a:xfrm>
              <a:off x="692175" y="8401643"/>
              <a:ext cx="313171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Lack of structure</a:t>
              </a:r>
              <a:endParaRPr lang="ru-UZ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524C0C6-9002-01ED-8A86-FD7335A7F831}"/>
              </a:ext>
            </a:extLst>
          </p:cNvPr>
          <p:cNvGrpSpPr/>
          <p:nvPr/>
        </p:nvGrpSpPr>
        <p:grpSpPr>
          <a:xfrm>
            <a:off x="7303245" y="4768906"/>
            <a:ext cx="4047132" cy="5163182"/>
            <a:chOff x="1236102" y="4790141"/>
            <a:chExt cx="3251200" cy="43089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4D3A99-D429-BA52-62A1-9EAFD2B7D353}"/>
                </a:ext>
              </a:extLst>
            </p:cNvPr>
            <p:cNvSpPr txBox="1"/>
            <p:nvPr/>
          </p:nvSpPr>
          <p:spPr>
            <a:xfrm>
              <a:off x="1295844" y="7994619"/>
              <a:ext cx="3131717" cy="110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Complex Configuration</a:t>
              </a:r>
              <a:endParaRPr lang="ru-UZ" sz="4000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A082FC36-026B-FDD0-291F-8D7E5823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6102" y="4790141"/>
              <a:ext cx="3251200" cy="3251200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19DA518-F6D9-9D92-8509-DCE817308639}"/>
              </a:ext>
            </a:extLst>
          </p:cNvPr>
          <p:cNvGrpSpPr/>
          <p:nvPr/>
        </p:nvGrpSpPr>
        <p:grpSpPr>
          <a:xfrm>
            <a:off x="18383042" y="5029573"/>
            <a:ext cx="3898398" cy="5130033"/>
            <a:chOff x="15087434" y="5709493"/>
            <a:chExt cx="3131717" cy="42812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1DC6C0-A614-697A-D954-F8E9DD76B835}"/>
                </a:ext>
              </a:extLst>
            </p:cNvPr>
            <p:cNvSpPr txBox="1"/>
            <p:nvPr/>
          </p:nvSpPr>
          <p:spPr>
            <a:xfrm>
              <a:off x="15087434" y="8667352"/>
              <a:ext cx="313171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Boilerplate code</a:t>
              </a:r>
              <a:endParaRPr lang="ru-UZ" sz="4000" dirty="0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07C4EA4E-672F-15C0-C658-2E2E5994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63511" y="5709493"/>
              <a:ext cx="2114378" cy="2372066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84D405-0C46-B130-FA32-CC5B6F90480D}"/>
              </a:ext>
            </a:extLst>
          </p:cNvPr>
          <p:cNvGrpSpPr/>
          <p:nvPr/>
        </p:nvGrpSpPr>
        <p:grpSpPr>
          <a:xfrm>
            <a:off x="12917512" y="5278951"/>
            <a:ext cx="3898398" cy="4880655"/>
            <a:chOff x="10627729" y="5771387"/>
            <a:chExt cx="3131717" cy="40731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13F77-485A-761C-B3A2-834C715BB771}"/>
                </a:ext>
              </a:extLst>
            </p:cNvPr>
            <p:cNvSpPr txBox="1"/>
            <p:nvPr/>
          </p:nvSpPr>
          <p:spPr>
            <a:xfrm>
              <a:off x="10627729" y="8521126"/>
              <a:ext cx="313171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build-</a:t>
              </a:r>
              <a:r>
                <a:rPr lang="en-US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in features</a:t>
              </a:r>
              <a:endParaRPr lang="ru-UZ" sz="4000" dirty="0"/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47DC3B6C-5592-2977-2C81-354BF46D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8787" y="5771387"/>
              <a:ext cx="2469600" cy="246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24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5" y="1353525"/>
            <a:ext cx="14637472" cy="950547"/>
          </a:xfrm>
        </p:spPr>
        <p:txBody>
          <a:bodyPr/>
          <a:lstStyle/>
          <a:p>
            <a:r>
              <a:rPr lang="en-US" sz="8000" b="1" dirty="0" err="1"/>
              <a:t>NestJS</a:t>
            </a:r>
            <a:r>
              <a:rPr lang="en-US" sz="8000" b="1" dirty="0"/>
              <a:t> solves these issues!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4A5045-DC83-6367-3A90-50096812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9" t="19824" r="10490" b="19474"/>
          <a:stretch/>
        </p:blipFill>
        <p:spPr bwMode="auto">
          <a:xfrm>
            <a:off x="15329647" y="4295246"/>
            <a:ext cx="6232357" cy="621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9E6213-2CDE-9769-CDA4-7094C9CB514E}"/>
              </a:ext>
            </a:extLst>
          </p:cNvPr>
          <p:cNvSpPr txBox="1"/>
          <p:nvPr/>
        </p:nvSpPr>
        <p:spPr>
          <a:xfrm>
            <a:off x="1210240" y="4089550"/>
            <a:ext cx="13601341" cy="662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on a top of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ExpressJS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Fastify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Structured architecture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Build-in dependency injection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Modularity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30510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black striped logo&#10;&#10;Description automatically generated">
            <a:extLst>
              <a:ext uri="{FF2B5EF4-FFF2-40B4-BE49-F238E27FC236}">
                <a16:creationId xmlns:a16="http://schemas.microsoft.com/office/drawing/2014/main" id="{EE342CE0-A735-29D0-DEF1-4A941C74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74" y="4505661"/>
            <a:ext cx="5863671" cy="2352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90F7-CEA7-2176-9319-A4DFB6A0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74" y="1353525"/>
            <a:ext cx="15726385" cy="950547"/>
          </a:xfrm>
        </p:spPr>
        <p:txBody>
          <a:bodyPr/>
          <a:lstStyle/>
          <a:p>
            <a:r>
              <a:rPr lang="en-US" sz="8000" b="1" dirty="0"/>
              <a:t>Who uses </a:t>
            </a:r>
            <a:r>
              <a:rPr lang="en-US" sz="8000" b="1" dirty="0" err="1"/>
              <a:t>NestJS</a:t>
            </a:r>
            <a:r>
              <a:rPr lang="en-US" sz="8000" b="1" dirty="0"/>
              <a:t>?</a:t>
            </a:r>
          </a:p>
        </p:txBody>
      </p:sp>
      <p:pic>
        <p:nvPicPr>
          <p:cNvPr id="8" name="Picture 7" descr="A black and purple text&#10;&#10;Description automatically generated">
            <a:extLst>
              <a:ext uri="{FF2B5EF4-FFF2-40B4-BE49-F238E27FC236}">
                <a16:creationId xmlns:a16="http://schemas.microsoft.com/office/drawing/2014/main" id="{93548DE5-2032-267A-2F69-826E5709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177" y="4845327"/>
            <a:ext cx="7481929" cy="1616213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10B972-3D8F-C2E1-FDA9-28BAEB8B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445" y="4116037"/>
            <a:ext cx="4710570" cy="3131587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2E9140FB-1FED-75EB-F344-5F7BB7B97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903" y="8076295"/>
            <a:ext cx="3350543" cy="3350543"/>
          </a:xfrm>
          <a:prstGeom prst="rect">
            <a:avLst/>
          </a:prstGeom>
        </p:spPr>
      </p:pic>
      <p:pic>
        <p:nvPicPr>
          <p:cNvPr id="20" name="Picture 1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E76912B-76B9-6D83-3859-D49F10746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861" y="7525900"/>
            <a:ext cx="4159281" cy="4159281"/>
          </a:xfrm>
          <a:prstGeom prst="rect">
            <a:avLst/>
          </a:prstGeom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4DD00B4E-5FF0-EA2D-E302-0968C27CF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3770" y="8894274"/>
            <a:ext cx="9930627" cy="171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31677"/>
      </p:ext>
    </p:extLst>
  </p:cSld>
  <p:clrMapOvr>
    <a:masterClrMapping/>
  </p:clrMapOvr>
</p:sld>
</file>

<file path=ppt/theme/theme1.xml><?xml version="1.0" encoding="utf-8"?>
<a:theme xmlns:a="http://schemas.openxmlformats.org/drawingml/2006/main" name="Grab &amp; Go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g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ink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en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im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lu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1D659BD5660A45B0E8E86A161FE968" ma:contentTypeVersion="15" ma:contentTypeDescription="Create a new document." ma:contentTypeScope="" ma:versionID="d5d55bfbb23a874da73b82f0f209658d">
  <xsd:schema xmlns:xsd="http://www.w3.org/2001/XMLSchema" xmlns:xs="http://www.w3.org/2001/XMLSchema" xmlns:p="http://schemas.microsoft.com/office/2006/metadata/properties" xmlns:ns2="6c68989a-cfc4-4a02-8439-39b0307deefd" xmlns:ns3="d947ce1d-beda-4eb5-8343-e37e5fe87690" targetNamespace="http://schemas.microsoft.com/office/2006/metadata/properties" ma:root="true" ma:fieldsID="93df0574ecf0f68f225779b2f1ff8318" ns2:_="" ns3:_="">
    <xsd:import namespace="6c68989a-cfc4-4a02-8439-39b0307deefd"/>
    <xsd:import namespace="d947ce1d-beda-4eb5-8343-e37e5fe876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8989a-cfc4-4a02-8439-39b0307dee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79afa94-9a69-4bfd-bbec-e2a1a34c6d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7ce1d-beda-4eb5-8343-e37e5fe8769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2d01f23-d6e1-4520-b7ff-db17f5e4f4ad}" ma:internalName="TaxCatchAll" ma:showField="CatchAllData" ma:web="d947ce1d-beda-4eb5-8343-e37e5fe876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47ce1d-beda-4eb5-8343-e37e5fe87690" xsi:nil="true"/>
    <lcf76f155ced4ddcb4097134ff3c332f xmlns="6c68989a-cfc4-4a02-8439-39b0307deefd">
      <Terms xmlns="http://schemas.microsoft.com/office/infopath/2007/PartnerControls"/>
    </lcf76f155ced4ddcb4097134ff3c332f>
    <SharedWithUsers xmlns="d947ce1d-beda-4eb5-8343-e37e5fe87690">
      <UserInfo>
        <DisplayName>Lamese Waterfield</DisplayName>
        <AccountId>13</AccountId>
        <AccountType/>
      </UserInfo>
      <UserInfo>
        <DisplayName>Joshua Lawrence</DisplayName>
        <AccountId>14</AccountId>
        <AccountType/>
      </UserInfo>
      <UserInfo>
        <DisplayName>Ellie Jones</DisplayName>
        <AccountId>15</AccountId>
        <AccountType/>
      </UserInfo>
      <UserInfo>
        <DisplayName>Rae Felte</DisplayName>
        <AccountId>18</AccountId>
        <AccountType/>
      </UserInfo>
      <UserInfo>
        <DisplayName>Crystal Almonte</DisplayName>
        <AccountId>20</AccountId>
        <AccountType/>
      </UserInfo>
      <UserInfo>
        <DisplayName>Julia Palme</DisplayName>
        <AccountId>16</AccountId>
        <AccountType/>
      </UserInfo>
      <UserInfo>
        <DisplayName>Jenna Zwick</DisplayName>
        <AccountId>21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0FBF64-A623-438C-BB28-A72410598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68989a-cfc4-4a02-8439-39b0307deefd"/>
    <ds:schemaRef ds:uri="d947ce1d-beda-4eb5-8343-e37e5fe876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213BE4-CC21-401B-A9B8-F20F545F99C4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6c68989a-cfc4-4a02-8439-39b0307deefd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947ce1d-beda-4eb5-8343-e37e5fe87690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DE3E035-0BCF-4554-8074-2C8C101C3C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4638</TotalTime>
  <Words>817</Words>
  <Application>Microsoft Office PowerPoint</Application>
  <PresentationFormat>Custom</PresentationFormat>
  <Paragraphs>131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WordVisi_MSFontService</vt:lpstr>
      <vt:lpstr>Söhne</vt:lpstr>
      <vt:lpstr>Arial</vt:lpstr>
      <vt:lpstr>Calibri</vt:lpstr>
      <vt:lpstr>Aeonik Pro Light</vt:lpstr>
      <vt:lpstr>Aeonik Pro Medium</vt:lpstr>
      <vt:lpstr>Aeonik Pro</vt:lpstr>
      <vt:lpstr>Grab &amp; Go Slides</vt:lpstr>
      <vt:lpstr>Orange Template</vt:lpstr>
      <vt:lpstr>Pink Template</vt:lpstr>
      <vt:lpstr>Green Template</vt:lpstr>
      <vt:lpstr>Lime Template</vt:lpstr>
      <vt:lpstr>Blue Template</vt:lpstr>
      <vt:lpstr>Diving into NestJS: Building Enterprise Web Applications</vt:lpstr>
      <vt:lpstr>About me</vt:lpstr>
      <vt:lpstr>Agenda for today</vt:lpstr>
      <vt:lpstr>Looking at Node.js World</vt:lpstr>
      <vt:lpstr>Looking at Node.js World - Trends</vt:lpstr>
      <vt:lpstr>Looking at Node.js World - ExpressJS</vt:lpstr>
      <vt:lpstr>Looking at Node.js World - Drawbacks of ExpressJS </vt:lpstr>
      <vt:lpstr>NestJS solves these issues!</vt:lpstr>
      <vt:lpstr>Who uses NestJS?</vt:lpstr>
      <vt:lpstr>NestJS Architecture</vt:lpstr>
      <vt:lpstr>NestJS Architecture - Entities</vt:lpstr>
      <vt:lpstr>Dependency Injection</vt:lpstr>
      <vt:lpstr>Dependency Injection - What?</vt:lpstr>
      <vt:lpstr>Dependency Injection - What?</vt:lpstr>
      <vt:lpstr>Dependency Injection - What is Dependency?</vt:lpstr>
      <vt:lpstr>Dependency Injection - What is Dependency?</vt:lpstr>
      <vt:lpstr>Dependency Injection - What is Dependency?</vt:lpstr>
      <vt:lpstr>Dependency Injection - Definition</vt:lpstr>
      <vt:lpstr>Dependency Injection - IoC</vt:lpstr>
      <vt:lpstr>Dependency Injection - IoC</vt:lpstr>
      <vt:lpstr>Dependency Injection - IoC</vt:lpstr>
      <vt:lpstr>Dependency Injection - NestJS</vt:lpstr>
      <vt:lpstr>Dependency Injection - NestJS</vt:lpstr>
      <vt:lpstr>Benefits of Dependency Injection</vt:lpstr>
      <vt:lpstr>What is it?</vt:lpstr>
      <vt:lpstr>Decorators - Concept</vt:lpstr>
      <vt:lpstr>Decorators - Definition</vt:lpstr>
      <vt:lpstr>Module</vt:lpstr>
      <vt:lpstr>Module</vt:lpstr>
      <vt:lpstr>Module</vt:lpstr>
      <vt:lpstr>Controller</vt:lpstr>
      <vt:lpstr>Controller</vt:lpstr>
      <vt:lpstr>Controller</vt:lpstr>
      <vt:lpstr>Provider</vt:lpstr>
      <vt:lpstr>Provider - Service</vt:lpstr>
      <vt:lpstr>Provider - Custom Providers</vt:lpstr>
      <vt:lpstr>Provider - useClass</vt:lpstr>
      <vt:lpstr>Provider - useFactory</vt:lpstr>
      <vt:lpstr>Provider - useValue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Chen</dc:creator>
  <cp:lastModifiedBy>Aziz Bektemirov</cp:lastModifiedBy>
  <cp:revision>307</cp:revision>
  <dcterms:created xsi:type="dcterms:W3CDTF">2023-04-03T23:16:45Z</dcterms:created>
  <dcterms:modified xsi:type="dcterms:W3CDTF">2023-10-13T09:54:34Z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0x010100B41D659BD5660A45B0E8E86A161FE968</vt:lpwstr>
  </property>
  <property fmtid="{D5CDD505-2E9C-101B-9397-08002B2CF9AE}" pid="3" name="MediaServiceImageTags">
    <vt:lpwstr/>
  </property>
</Properties>
</file>